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0" r:id="rId4"/>
    <p:sldId id="261" r:id="rId5"/>
    <p:sldId id="263" r:id="rId6"/>
    <p:sldId id="264" r:id="rId7"/>
    <p:sldId id="265" r:id="rId8"/>
    <p:sldId id="266" r:id="rId9"/>
    <p:sldId id="267" r:id="rId10"/>
    <p:sldId id="268" r:id="rId11"/>
    <p:sldId id="269" r:id="rId12"/>
    <p:sldId id="270" r:id="rId13"/>
    <p:sldId id="272" r:id="rId14"/>
    <p:sldId id="271" r:id="rId15"/>
    <p:sldId id="273" r:id="rId16"/>
    <p:sldId id="274" r:id="rId17"/>
    <p:sldId id="275" r:id="rId18"/>
    <p:sldId id="276" r:id="rId19"/>
    <p:sldId id="277" r:id="rId20"/>
    <p:sldId id="278" r:id="rId21"/>
    <p:sldId id="279" r:id="rId22"/>
    <p:sldId id="280" r:id="rId23"/>
    <p:sldId id="281" r:id="rId24"/>
    <p:sldId id="282" r:id="rId25"/>
    <p:sldId id="258" r:id="rId26"/>
    <p:sldId id="259" r:id="rId27"/>
    <p:sldId id="262" r:id="rId28"/>
    <p:sldId id="283" r:id="rId2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4" d="100"/>
          <a:sy n="64" d="100"/>
        </p:scale>
        <p:origin x="708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ED02DF-B09A-4E94-B0DF-4E083A3B4D71}" type="datetimeFigureOut">
              <a:rPr lang="en-CA" smtClean="0"/>
              <a:t>2016-09-08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003F42-26B3-4DEA-8250-BEEA1D28313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7387714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ED02DF-B09A-4E94-B0DF-4E083A3B4D71}" type="datetimeFigureOut">
              <a:rPr lang="en-CA" smtClean="0"/>
              <a:t>2016-09-08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003F42-26B3-4DEA-8250-BEEA1D28313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6758485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ED02DF-B09A-4E94-B0DF-4E083A3B4D71}" type="datetimeFigureOut">
              <a:rPr lang="en-CA" smtClean="0"/>
              <a:t>2016-09-08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003F42-26B3-4DEA-8250-BEEA1D28313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2753586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ED02DF-B09A-4E94-B0DF-4E083A3B4D71}" type="datetimeFigureOut">
              <a:rPr lang="en-CA" smtClean="0"/>
              <a:t>2016-09-08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003F42-26B3-4DEA-8250-BEEA1D28313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4019298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ED02DF-B09A-4E94-B0DF-4E083A3B4D71}" type="datetimeFigureOut">
              <a:rPr lang="en-CA" smtClean="0"/>
              <a:t>2016-09-08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003F42-26B3-4DEA-8250-BEEA1D28313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3224771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ED02DF-B09A-4E94-B0DF-4E083A3B4D71}" type="datetimeFigureOut">
              <a:rPr lang="en-CA" smtClean="0"/>
              <a:t>2016-09-08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003F42-26B3-4DEA-8250-BEEA1D28313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0068942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ED02DF-B09A-4E94-B0DF-4E083A3B4D71}" type="datetimeFigureOut">
              <a:rPr lang="en-CA" smtClean="0"/>
              <a:t>2016-09-08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003F42-26B3-4DEA-8250-BEEA1D28313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5104382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ED02DF-B09A-4E94-B0DF-4E083A3B4D71}" type="datetimeFigureOut">
              <a:rPr lang="en-CA" smtClean="0"/>
              <a:t>2016-09-08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003F42-26B3-4DEA-8250-BEEA1D28313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5731890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ED02DF-B09A-4E94-B0DF-4E083A3B4D71}" type="datetimeFigureOut">
              <a:rPr lang="en-CA" smtClean="0"/>
              <a:t>2016-09-08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003F42-26B3-4DEA-8250-BEEA1D28313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4672659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ED02DF-B09A-4E94-B0DF-4E083A3B4D71}" type="datetimeFigureOut">
              <a:rPr lang="en-CA" smtClean="0"/>
              <a:t>2016-09-08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003F42-26B3-4DEA-8250-BEEA1D28313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7491560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ED02DF-B09A-4E94-B0DF-4E083A3B4D71}" type="datetimeFigureOut">
              <a:rPr lang="en-CA" smtClean="0"/>
              <a:t>2016-09-08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003F42-26B3-4DEA-8250-BEEA1D28313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435698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ED02DF-B09A-4E94-B0DF-4E083A3B4D71}" type="datetimeFigureOut">
              <a:rPr lang="en-CA" smtClean="0"/>
              <a:t>2016-09-08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003F42-26B3-4DEA-8250-BEEA1D28313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6744316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jrxnTgQDhrU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Qqsf_UJcfBc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CA" dirty="0" smtClean="0"/>
              <a:t>The cell membrane</a:t>
            </a:r>
            <a:endParaRPr lang="en-C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095471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Cholesterol amongst the tails of the phospholipids (amphipathic)</a:t>
            </a:r>
            <a:endParaRPr lang="en-CA" dirty="0"/>
          </a:p>
        </p:txBody>
      </p:sp>
      <p:pic>
        <p:nvPicPr>
          <p:cNvPr id="5122" name="Picture 2" descr="cholesterol membrane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0" y="2710656"/>
            <a:ext cx="6858000" cy="2581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92130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Proteins in the PBL</a:t>
            </a:r>
            <a:endParaRPr lang="en-CA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19599" t="17327" r="11095" b="7022"/>
          <a:stretch/>
        </p:blipFill>
        <p:spPr>
          <a:xfrm>
            <a:off x="2552549" y="1825625"/>
            <a:ext cx="7086902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3083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Role: Proteins (2 types) in the PBL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Proteins create the diversity in membrane function</a:t>
            </a:r>
          </a:p>
          <a:p>
            <a:r>
              <a:rPr lang="en-CA" u="sng" dirty="0" smtClean="0"/>
              <a:t>Integral Proteins: </a:t>
            </a:r>
            <a:endParaRPr lang="en-CA" dirty="0"/>
          </a:p>
          <a:p>
            <a:pPr lvl="1"/>
            <a:r>
              <a:rPr lang="en-CA" dirty="0" smtClean="0"/>
              <a:t>Amphipathic: both hydrophobic and hydrophilic regions within the same protein</a:t>
            </a:r>
          </a:p>
          <a:p>
            <a:pPr lvl="1"/>
            <a:r>
              <a:rPr lang="en-CA" dirty="0" smtClean="0"/>
              <a:t>The hydrophobic region in the middle of the PBL</a:t>
            </a:r>
          </a:p>
          <a:p>
            <a:pPr lvl="1"/>
            <a:r>
              <a:rPr lang="en-CA" dirty="0" smtClean="0"/>
              <a:t>The hydrophilic region is the top and bottom of the protein.</a:t>
            </a:r>
          </a:p>
          <a:p>
            <a:pPr lvl="2"/>
            <a:r>
              <a:rPr lang="en-CA" dirty="0" smtClean="0"/>
              <a:t>This creates a channel through the protein for transport of materials</a:t>
            </a:r>
          </a:p>
          <a:p>
            <a:pPr lvl="1"/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342512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A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19599" t="17327" r="11095" b="7022"/>
          <a:stretch/>
        </p:blipFill>
        <p:spPr>
          <a:xfrm>
            <a:off x="1814312" y="866274"/>
            <a:ext cx="8085021" cy="49641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4297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Role: Proteins (2 types) in the PBL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Proteins create the diversity in membrane function</a:t>
            </a:r>
          </a:p>
          <a:p>
            <a:r>
              <a:rPr lang="en-CA" u="sng" dirty="0" smtClean="0"/>
              <a:t>Peripheral Proteins</a:t>
            </a:r>
          </a:p>
          <a:p>
            <a:pPr lvl="1"/>
            <a:r>
              <a:rPr lang="en-CA" dirty="0" smtClean="0"/>
              <a:t>Are bound to the surface of the membrane</a:t>
            </a:r>
          </a:p>
          <a:p>
            <a:pPr lvl="1"/>
            <a:r>
              <a:rPr lang="en-CA" dirty="0" smtClean="0"/>
              <a:t>Often anchored to integral proteins</a:t>
            </a:r>
          </a:p>
          <a:p>
            <a:pPr lvl="1"/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715431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A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19599" t="17327" r="11095" b="7022"/>
          <a:stretch/>
        </p:blipFill>
        <p:spPr>
          <a:xfrm>
            <a:off x="2552549" y="1825625"/>
            <a:ext cx="7086902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7848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Protein Functions (6 general)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Site for hormone binding</a:t>
            </a:r>
          </a:p>
          <a:p>
            <a:r>
              <a:rPr lang="en-CA" dirty="0" smtClean="0"/>
              <a:t>Enzymatic action</a:t>
            </a:r>
          </a:p>
          <a:p>
            <a:r>
              <a:rPr lang="en-CA" dirty="0" smtClean="0"/>
              <a:t>Cell adhesion</a:t>
            </a:r>
          </a:p>
          <a:p>
            <a:r>
              <a:rPr lang="en-CA" dirty="0" smtClean="0"/>
              <a:t>Cell to cell communication</a:t>
            </a:r>
          </a:p>
          <a:p>
            <a:r>
              <a:rPr lang="en-CA" dirty="0" smtClean="0"/>
              <a:t>Channels for passive transport</a:t>
            </a:r>
          </a:p>
          <a:p>
            <a:r>
              <a:rPr lang="en-CA" dirty="0" smtClean="0"/>
              <a:t>Pumps for active transport</a:t>
            </a:r>
          </a:p>
          <a:p>
            <a:pPr marL="0" indent="0">
              <a:buNone/>
            </a:pPr>
            <a:endParaRPr lang="en-CA" dirty="0" smtClean="0"/>
          </a:p>
          <a:p>
            <a:pPr marL="0" indent="0">
              <a:buNone/>
            </a:pPr>
            <a:r>
              <a:rPr lang="en-CA" sz="3600" dirty="0" smtClean="0"/>
              <a:t>S E A  C A P</a:t>
            </a:r>
            <a:endParaRPr lang="en-CA" sz="3600" dirty="0"/>
          </a:p>
        </p:txBody>
      </p:sp>
    </p:spTree>
    <p:extLst>
      <p:ext uri="{BB962C8B-B14F-4D97-AF65-F5344CB8AC3E}">
        <p14:creationId xmlns:p14="http://schemas.microsoft.com/office/powerpoint/2010/main" val="2780574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Protein Functions (6 general)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Site for hormone binding</a:t>
            </a:r>
          </a:p>
          <a:p>
            <a:r>
              <a:rPr lang="en-CA" dirty="0" smtClean="0"/>
              <a:t>Enzymatic action</a:t>
            </a:r>
          </a:p>
          <a:p>
            <a:r>
              <a:rPr lang="en-CA" dirty="0" smtClean="0"/>
              <a:t>Cell adhesion</a:t>
            </a:r>
          </a:p>
          <a:p>
            <a:r>
              <a:rPr lang="en-CA" dirty="0" smtClean="0"/>
              <a:t>Cell to cell communication</a:t>
            </a:r>
          </a:p>
          <a:p>
            <a:r>
              <a:rPr lang="en-CA" dirty="0" smtClean="0"/>
              <a:t>Channels for passive transport</a:t>
            </a:r>
          </a:p>
          <a:p>
            <a:r>
              <a:rPr lang="en-CA" dirty="0" smtClean="0"/>
              <a:t>Pumps for active transport</a:t>
            </a:r>
          </a:p>
          <a:p>
            <a:pPr marL="0" indent="0">
              <a:buNone/>
            </a:pPr>
            <a:endParaRPr lang="en-CA" dirty="0" smtClean="0"/>
          </a:p>
          <a:p>
            <a:pPr marL="0" indent="0">
              <a:buNone/>
            </a:pPr>
            <a:r>
              <a:rPr lang="en-CA" sz="3600" dirty="0" smtClean="0"/>
              <a:t>S E A  C A P</a:t>
            </a:r>
            <a:endParaRPr lang="en-CA" sz="3600" dirty="0"/>
          </a:p>
        </p:txBody>
      </p:sp>
      <p:pic>
        <p:nvPicPr>
          <p:cNvPr id="6146" name="Picture 2" descr="http://g03.a.alicdn.com/kf/HTB1gGC6FpXXXXaJaXXXq6xXFXXXr/Cthulhu-wool-Hat-Mask-Ski-Squid-Octopus-font-b-Cap-b-font-Tentacles-font-b-Se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48804" y="365125"/>
            <a:ext cx="3299894" cy="32998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http://i.ebayimg.com/images/g/f-IAAOxyrxZRzT0F/s-l30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96417" y="4043362"/>
            <a:ext cx="2857500" cy="2133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0113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Specific Function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S (site for hormone binding)</a:t>
            </a:r>
          </a:p>
          <a:p>
            <a:endParaRPr lang="en-CA" dirty="0"/>
          </a:p>
          <a:p>
            <a:endParaRPr lang="en-CA" dirty="0" smtClean="0"/>
          </a:p>
          <a:p>
            <a:pPr lvl="1"/>
            <a:r>
              <a:rPr lang="en-CA" sz="3200" dirty="0" smtClean="0"/>
              <a:t>These proteins have a specific shape exposed to the exterior that fits the shape of a specific hormone. This results in a change in the </a:t>
            </a:r>
            <a:r>
              <a:rPr lang="en-CA" sz="3200" dirty="0"/>
              <a:t>s</a:t>
            </a:r>
            <a:r>
              <a:rPr lang="en-CA" sz="3200" dirty="0" smtClean="0"/>
              <a:t>hape of the protein which results in a message being relayed to the interior of the cell</a:t>
            </a:r>
            <a:endParaRPr lang="en-CA" sz="3200" dirty="0"/>
          </a:p>
        </p:txBody>
      </p:sp>
    </p:spTree>
    <p:extLst>
      <p:ext uri="{BB962C8B-B14F-4D97-AF65-F5344CB8AC3E}">
        <p14:creationId xmlns:p14="http://schemas.microsoft.com/office/powerpoint/2010/main" val="855459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Specific Function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E for Enzymatic Action</a:t>
            </a:r>
          </a:p>
          <a:p>
            <a:endParaRPr lang="en-CA" dirty="0"/>
          </a:p>
          <a:p>
            <a:r>
              <a:rPr lang="en-CA" dirty="0" smtClean="0"/>
              <a:t>Cells have enzymes attached to the membrane that catalyse many reactions</a:t>
            </a:r>
          </a:p>
          <a:p>
            <a:r>
              <a:rPr lang="en-CA" dirty="0" smtClean="0"/>
              <a:t>On the interior or exterior of the cell</a:t>
            </a:r>
          </a:p>
          <a:p>
            <a:endParaRPr lang="en-CA" dirty="0"/>
          </a:p>
          <a:p>
            <a:r>
              <a:rPr lang="en-CA" dirty="0" smtClean="0"/>
              <a:t>Often grouped so a sequence of metabolic reactions (a metabolic pathway) can occur</a:t>
            </a:r>
          </a:p>
        </p:txBody>
      </p:sp>
    </p:spTree>
    <p:extLst>
      <p:ext uri="{BB962C8B-B14F-4D97-AF65-F5344CB8AC3E}">
        <p14:creationId xmlns:p14="http://schemas.microsoft.com/office/powerpoint/2010/main" val="2353508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A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19599" t="17327" r="11095" b="7022"/>
          <a:stretch/>
        </p:blipFill>
        <p:spPr>
          <a:xfrm>
            <a:off x="1480771" y="596767"/>
            <a:ext cx="8919776" cy="54767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9001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Specific Function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A for cell ADHESION</a:t>
            </a:r>
          </a:p>
          <a:p>
            <a:endParaRPr lang="en-CA" dirty="0"/>
          </a:p>
          <a:p>
            <a:r>
              <a:rPr lang="en-CA" dirty="0" smtClean="0"/>
              <a:t>Specific protein shape allows cells to hook together permanently or temporarily</a:t>
            </a:r>
          </a:p>
          <a:p>
            <a:r>
              <a:rPr lang="en-CA" dirty="0" smtClean="0"/>
              <a:t>Hooks are referred to as junctions (gap or tight)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940311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Specific Function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C is for CELL TO CELL COMMUNICATION</a:t>
            </a:r>
          </a:p>
          <a:p>
            <a:endParaRPr lang="en-CA" dirty="0"/>
          </a:p>
          <a:p>
            <a:r>
              <a:rPr lang="en-CA" dirty="0" smtClean="0"/>
              <a:t>Protein Shape, form and type provides an identification label for the cell, within an organisms or between different organisms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097811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Specific Function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A is for ACTIVE TRANSPORT</a:t>
            </a:r>
          </a:p>
          <a:p>
            <a:endParaRPr lang="en-CA" dirty="0"/>
          </a:p>
          <a:p>
            <a:r>
              <a:rPr lang="en-CA" dirty="0" smtClean="0"/>
              <a:t>Remember the amphipathic properties of the integral proteins make for a channel?</a:t>
            </a:r>
          </a:p>
          <a:p>
            <a:endParaRPr lang="en-CA" dirty="0"/>
          </a:p>
          <a:p>
            <a:r>
              <a:rPr lang="en-CA" dirty="0" smtClean="0"/>
              <a:t>Active transport is the movement of materials from one side to the other REQUIRING a change in shape + energy (</a:t>
            </a:r>
            <a:r>
              <a:rPr lang="en-CA" dirty="0" err="1" smtClean="0"/>
              <a:t>atp</a:t>
            </a:r>
            <a:r>
              <a:rPr lang="en-CA" dirty="0" smtClean="0"/>
              <a:t>)</a:t>
            </a:r>
          </a:p>
          <a:p>
            <a:endParaRPr lang="en-CA" dirty="0"/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573139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Specific Function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P is for PASSIVE TRANSPORT</a:t>
            </a:r>
          </a:p>
          <a:p>
            <a:endParaRPr lang="en-CA" dirty="0"/>
          </a:p>
          <a:p>
            <a:r>
              <a:rPr lang="en-CA" dirty="0" smtClean="0"/>
              <a:t>Remember the amphipathic properties of the integral proteins make for a channel?</a:t>
            </a:r>
          </a:p>
          <a:p>
            <a:endParaRPr lang="en-CA" dirty="0"/>
          </a:p>
          <a:p>
            <a:r>
              <a:rPr lang="en-CA" dirty="0" smtClean="0"/>
              <a:t>Passive transport is the movement of materials from one side to the other across a CONCENTRATION GRADIENT</a:t>
            </a:r>
          </a:p>
          <a:p>
            <a:endParaRPr lang="en-CA" dirty="0"/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682852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A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19599" t="17327" r="11095" b="7022"/>
          <a:stretch/>
        </p:blipFill>
        <p:spPr>
          <a:xfrm>
            <a:off x="1028014" y="471637"/>
            <a:ext cx="9194015" cy="56450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595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emergence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As early as 1915 scientists were aware the cell membrane was made up of lipids (phospholipids) and proteins</a:t>
            </a:r>
          </a:p>
          <a:p>
            <a:r>
              <a:rPr lang="en-CA" dirty="0" smtClean="0"/>
              <a:t>Early model by </a:t>
            </a:r>
            <a:r>
              <a:rPr lang="en-CA" dirty="0" err="1" smtClean="0"/>
              <a:t>Davson-Danielli</a:t>
            </a:r>
            <a:r>
              <a:rPr lang="en-CA" dirty="0"/>
              <a:t> </a:t>
            </a:r>
            <a:r>
              <a:rPr lang="en-CA" dirty="0" smtClean="0"/>
              <a:t>(DD)(1935) was later replaced by the </a:t>
            </a:r>
            <a:r>
              <a:rPr lang="en-CA" dirty="0"/>
              <a:t>Singer-Nicolson </a:t>
            </a:r>
            <a:r>
              <a:rPr lang="en-CA" dirty="0" smtClean="0"/>
              <a:t>model (SN)</a:t>
            </a:r>
          </a:p>
          <a:p>
            <a:r>
              <a:rPr lang="en-CA" dirty="0" smtClean="0"/>
              <a:t>DD model proposed that the inner lipid layer was covered on both sides by a layer of proteins. </a:t>
            </a:r>
          </a:p>
          <a:p>
            <a:r>
              <a:rPr lang="en-CA" dirty="0" smtClean="0"/>
              <a:t>SN model proposed proteins are inserted into the phospholipid layer, they do not form a layer on the phospholipid bi-layer</a:t>
            </a:r>
          </a:p>
          <a:p>
            <a:r>
              <a:rPr lang="en-CA" dirty="0" smtClean="0"/>
              <a:t>3 Reasons why the SN model was proposed:</a:t>
            </a:r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782516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Reasons for the SN model prediction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Not all membranes are identical or symmetrical as implied by the DD model</a:t>
            </a:r>
          </a:p>
          <a:p>
            <a:r>
              <a:rPr lang="en-CA" dirty="0" smtClean="0"/>
              <a:t>Membranes with different functions will also have different composition and structure</a:t>
            </a:r>
          </a:p>
          <a:p>
            <a:r>
              <a:rPr lang="en-CA" dirty="0" smtClean="0"/>
              <a:t>A protein layer is not likely because it is largely non polar and would not interface with water, shown by cell studies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091574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DD vs SN</a:t>
            </a:r>
            <a:endParaRPr lang="en-CA" dirty="0"/>
          </a:p>
        </p:txBody>
      </p:sp>
      <p:pic>
        <p:nvPicPr>
          <p:cNvPr id="1026" name="Picture 2" descr="membrane models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00300" y="2501106"/>
            <a:ext cx="7391400" cy="3000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7069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FIN</a:t>
            </a:r>
            <a:br>
              <a:rPr lang="en-CA" dirty="0" smtClean="0"/>
            </a:b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In table groups:</a:t>
            </a:r>
          </a:p>
          <a:p>
            <a:endParaRPr lang="en-CA" dirty="0"/>
          </a:p>
          <a:p>
            <a:r>
              <a:rPr lang="en-CA" dirty="0" smtClean="0"/>
              <a:t>MAKE SAMPLE PBL with balloons and paper, take a picture, share it with me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982250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The fluid mosaic, similar for cells </a:t>
            </a:r>
            <a:endParaRPr lang="en-CA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19599" t="17327" r="11095" b="7022"/>
          <a:stretch/>
        </p:blipFill>
        <p:spPr>
          <a:xfrm>
            <a:off x="2552549" y="1825625"/>
            <a:ext cx="7086902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1897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750137"/>
            <a:ext cx="10515600" cy="953536"/>
          </a:xfrm>
        </p:spPr>
        <p:txBody>
          <a:bodyPr>
            <a:normAutofit fontScale="90000"/>
          </a:bodyPr>
          <a:lstStyle/>
          <a:p>
            <a:r>
              <a:rPr lang="en-CA" dirty="0" smtClean="0"/>
              <a:t>What is a phospholipid?</a:t>
            </a:r>
            <a:br>
              <a:rPr lang="en-CA" dirty="0" smtClean="0"/>
            </a:br>
            <a:r>
              <a:rPr lang="en-CA" sz="3600" dirty="0" smtClean="0">
                <a:hlinkClick r:id="rId2"/>
              </a:rPr>
              <a:t>https://www.youtube.com/watch?v=jrxnTgQDhrU</a:t>
            </a:r>
            <a:r>
              <a:rPr lang="en-CA" sz="3600" dirty="0" smtClean="0"/>
              <a:t/>
            </a:r>
            <a:br>
              <a:rPr lang="en-CA" sz="3600" dirty="0" smtClean="0"/>
            </a:br>
            <a:r>
              <a:rPr lang="en-CA" sz="3600" dirty="0" smtClean="0"/>
              <a:t/>
            </a:r>
            <a:br>
              <a:rPr lang="en-CA" sz="3600" dirty="0" smtClean="0"/>
            </a:br>
            <a:endParaRPr lang="en-CA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CA" dirty="0" smtClean="0"/>
              <a:t>Backbone of the membrane</a:t>
            </a:r>
          </a:p>
          <a:p>
            <a:r>
              <a:rPr lang="en-CA" dirty="0"/>
              <a:t>Phospholipids are one of the principle components of cell membranes (in conjunction with membrane proteins)</a:t>
            </a:r>
            <a:endParaRPr lang="en-CA" dirty="0" smtClean="0"/>
          </a:p>
          <a:p>
            <a:r>
              <a:rPr lang="en-CA" dirty="0"/>
              <a:t>They are </a:t>
            </a:r>
            <a:r>
              <a:rPr lang="en-CA" i="1" dirty="0"/>
              <a:t>amphipathic</a:t>
            </a:r>
            <a:r>
              <a:rPr lang="en-CA" dirty="0"/>
              <a:t> molecules, meaning they have clearly discernible hydrophilic and hydrophobic regions</a:t>
            </a:r>
            <a:endParaRPr lang="en-CA" dirty="0" smtClean="0"/>
          </a:p>
          <a:p>
            <a:r>
              <a:rPr lang="en-CA" dirty="0"/>
              <a:t>Phospholipids typically share a common basic structure that includes:</a:t>
            </a:r>
            <a:endParaRPr lang="en-CA" dirty="0" smtClean="0"/>
          </a:p>
          <a:p>
            <a:pPr marL="0" indent="0">
              <a:buNone/>
            </a:pPr>
            <a:r>
              <a:rPr lang="en-CA" dirty="0" smtClean="0"/>
              <a:t>- 3 carbon compound called GLYCEROL</a:t>
            </a:r>
          </a:p>
          <a:p>
            <a:pPr lvl="1">
              <a:buFontTx/>
              <a:buChar char="-"/>
            </a:pPr>
            <a:r>
              <a:rPr lang="en-CA" dirty="0" smtClean="0"/>
              <a:t>2 non polar, non water soluble fatty acids</a:t>
            </a:r>
          </a:p>
          <a:p>
            <a:pPr lvl="1">
              <a:buFontTx/>
              <a:buChar char="-"/>
            </a:pPr>
            <a:r>
              <a:rPr lang="en-CA" dirty="0" smtClean="0"/>
              <a:t>1 polar, water soluble organic alcohol attached to phosphate (negative charge)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1641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Phospholipid </a:t>
            </a:r>
            <a:endParaRPr lang="en-CA" dirty="0"/>
          </a:p>
        </p:txBody>
      </p:sp>
      <p:pic>
        <p:nvPicPr>
          <p:cNvPr id="2050" name="Picture 2" descr="https://upload.wikimedia.org/wikipedia/commons/2/29/Phospholipid_Chemicalmakeup.pn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98266" y="1027906"/>
            <a:ext cx="6452068" cy="48390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53905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Phospholipid arrangement</a:t>
            </a:r>
            <a:endParaRPr lang="en-CA" dirty="0"/>
          </a:p>
        </p:txBody>
      </p:sp>
      <p:pic>
        <p:nvPicPr>
          <p:cNvPr id="3074" name="Picture 2" descr="https://figures.boundless-cdn.com/19976/large/0302-phospholipid-bilayer.jpe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78467" y="2169783"/>
            <a:ext cx="5313146" cy="35808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89653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A" dirty="0"/>
          </a:p>
        </p:txBody>
      </p:sp>
      <p:pic>
        <p:nvPicPr>
          <p:cNvPr id="4" name="Picture 2" descr="https://upload.wikimedia.org/wikipedia/commons/2/29/Phospholipid_Chemicalmakeup.png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221"/>
          <a:stretch/>
        </p:blipFill>
        <p:spPr bwMode="auto">
          <a:xfrm>
            <a:off x="3195108" y="3055464"/>
            <a:ext cx="5458004" cy="34295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 descr="http://www.marinebiology.org/images/watermolecul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56526" y="119914"/>
            <a:ext cx="2857500" cy="2790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41423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Phospholipid tails (hydrophobic)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Tails are non attracted to each strongly so the membrane can be fluid or flexible, this allows animal cells to have variable shape and allows endocytosis </a:t>
            </a:r>
          </a:p>
          <a:p>
            <a:endParaRPr lang="en-CA" dirty="0"/>
          </a:p>
          <a:p>
            <a:r>
              <a:rPr lang="en-CA" dirty="0" smtClean="0">
                <a:hlinkClick r:id="rId2"/>
              </a:rPr>
              <a:t>https://www.youtube.com/watch?v=Qqsf_UJcfBc</a:t>
            </a:r>
            <a:endParaRPr lang="en-CA" dirty="0" smtClean="0"/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064280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Role of cholesterol in the membrane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CA" dirty="0" smtClean="0"/>
              <a:t>Membranes are a bit like olive oil in their consistency </a:t>
            </a:r>
          </a:p>
          <a:p>
            <a:endParaRPr lang="en-CA" dirty="0" smtClean="0"/>
          </a:p>
          <a:p>
            <a:r>
              <a:rPr lang="en-CA" dirty="0" smtClean="0"/>
              <a:t>Located amongst the fatty acid tails. </a:t>
            </a:r>
          </a:p>
          <a:p>
            <a:r>
              <a:rPr lang="en-CA" dirty="0" smtClean="0"/>
              <a:t>Help maintain membrane fluidity </a:t>
            </a:r>
          </a:p>
          <a:p>
            <a:r>
              <a:rPr lang="en-CA" dirty="0" smtClean="0"/>
              <a:t>Allows membranes to function at a greater range of temperatures then if they were not present (like springs in the layer)</a:t>
            </a:r>
          </a:p>
          <a:p>
            <a:endParaRPr lang="en-CA" dirty="0"/>
          </a:p>
          <a:p>
            <a:r>
              <a:rPr lang="en-CA" dirty="0" smtClean="0"/>
              <a:t>Plant cells do not have cholesterol, not required as cell wall maintains rigidity. Rather, they use saturated and unsaturated fatty acids to maintain fluidity </a:t>
            </a:r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374938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135</TotalTime>
  <Words>773</Words>
  <Application>Microsoft Office PowerPoint</Application>
  <PresentationFormat>Widescreen</PresentationFormat>
  <Paragraphs>104</Paragraphs>
  <Slides>28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2" baseType="lpstr">
      <vt:lpstr>Arial</vt:lpstr>
      <vt:lpstr>Calibri</vt:lpstr>
      <vt:lpstr>Calibri Light</vt:lpstr>
      <vt:lpstr>Office Theme</vt:lpstr>
      <vt:lpstr>The cell membrane</vt:lpstr>
      <vt:lpstr>PowerPoint Presentation</vt:lpstr>
      <vt:lpstr>The fluid mosaic, similar for cells </vt:lpstr>
      <vt:lpstr>What is a phospholipid? https://www.youtube.com/watch?v=jrxnTgQDhrU  </vt:lpstr>
      <vt:lpstr>Phospholipid </vt:lpstr>
      <vt:lpstr>Phospholipid arrangement</vt:lpstr>
      <vt:lpstr>PowerPoint Presentation</vt:lpstr>
      <vt:lpstr>Phospholipid tails (hydrophobic)</vt:lpstr>
      <vt:lpstr>Role of cholesterol in the membrane</vt:lpstr>
      <vt:lpstr>Cholesterol amongst the tails of the phospholipids (amphipathic)</vt:lpstr>
      <vt:lpstr>Proteins in the PBL</vt:lpstr>
      <vt:lpstr>Role: Proteins (2 types) in the PBL</vt:lpstr>
      <vt:lpstr>PowerPoint Presentation</vt:lpstr>
      <vt:lpstr>Role: Proteins (2 types) in the PBL</vt:lpstr>
      <vt:lpstr>PowerPoint Presentation</vt:lpstr>
      <vt:lpstr>Protein Functions (6 general)</vt:lpstr>
      <vt:lpstr>Protein Functions (6 general)</vt:lpstr>
      <vt:lpstr>Specific Function</vt:lpstr>
      <vt:lpstr>Specific Function</vt:lpstr>
      <vt:lpstr>Specific Function</vt:lpstr>
      <vt:lpstr>Specific Function</vt:lpstr>
      <vt:lpstr>Specific Function</vt:lpstr>
      <vt:lpstr>Specific Function</vt:lpstr>
      <vt:lpstr>PowerPoint Presentation</vt:lpstr>
      <vt:lpstr>emergence</vt:lpstr>
      <vt:lpstr>Reasons for the SN model prediction</vt:lpstr>
      <vt:lpstr>DD vs SN</vt:lpstr>
      <vt:lpstr>FIN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cell membrane</dc:title>
  <dc:creator>Sean</dc:creator>
  <cp:lastModifiedBy>Sean</cp:lastModifiedBy>
  <cp:revision>11</cp:revision>
  <dcterms:created xsi:type="dcterms:W3CDTF">2016-09-08T15:22:36Z</dcterms:created>
  <dcterms:modified xsi:type="dcterms:W3CDTF">2016-09-08T17:37:57Z</dcterms:modified>
</cp:coreProperties>
</file>